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
      <p:font typeface="Bryndan Write" charset="1" panose="02000503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9.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png" Type="http://schemas.openxmlformats.org/officeDocument/2006/relationships/image"/><Relationship Id="rId3" Target="../media/image31.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1571878"/>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2453113">
            <a:off x="9736534" y="3492275"/>
            <a:ext cx="5936007" cy="5104966"/>
          </a:xfrm>
          <a:custGeom>
            <a:avLst/>
            <a:gdLst/>
            <a:ahLst/>
            <a:cxnLst/>
            <a:rect r="r" b="b" t="t" l="l"/>
            <a:pathLst>
              <a:path h="5104966" w="5936007">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56166" y="3003184"/>
            <a:ext cx="15816887" cy="3405924"/>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Event Organizer </a:t>
            </a:r>
          </a:p>
          <a:p>
            <a:pPr algn="ctr">
              <a:lnSpc>
                <a:spcPts val="12557"/>
              </a:lnSpc>
            </a:pPr>
          </a:p>
        </p:txBody>
      </p:sp>
      <p:sp>
        <p:nvSpPr>
          <p:cNvPr name="Freeform 6" id="6"/>
          <p:cNvSpPr/>
          <p:nvPr/>
        </p:nvSpPr>
        <p:spPr>
          <a:xfrm flipH="false" flipV="false" rot="-8461197">
            <a:off x="1504691" y="6528238"/>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798641">
            <a:off x="13555102" y="1963939"/>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619362" y="6710529"/>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368898" y="736176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43709" y="8216257"/>
            <a:ext cx="4080399" cy="2784873"/>
          </a:xfrm>
          <a:custGeom>
            <a:avLst/>
            <a:gdLst/>
            <a:ahLst/>
            <a:cxnLst/>
            <a:rect r="r" b="b" t="t" l="l"/>
            <a:pathLst>
              <a:path h="2784873" w="4080399">
                <a:moveTo>
                  <a:pt x="0" y="0"/>
                </a:moveTo>
                <a:lnTo>
                  <a:pt x="4080399" y="0"/>
                </a:lnTo>
                <a:lnTo>
                  <a:pt x="4080399"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619362" y="1401216"/>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028700" y="3963658"/>
            <a:ext cx="1669640" cy="1897318"/>
          </a:xfrm>
          <a:custGeom>
            <a:avLst/>
            <a:gdLst/>
            <a:ahLst/>
            <a:cxnLst/>
            <a:rect r="r" b="b" t="t" l="l"/>
            <a:pathLst>
              <a:path h="1897318" w="1669640">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127752" y="630103"/>
            <a:ext cx="2670523" cy="1542227"/>
          </a:xfrm>
          <a:custGeom>
            <a:avLst/>
            <a:gdLst/>
            <a:ahLst/>
            <a:cxnLst/>
            <a:rect r="r" b="b" t="t" l="l"/>
            <a:pathLst>
              <a:path h="1542227" w="2670523">
                <a:moveTo>
                  <a:pt x="0" y="0"/>
                </a:moveTo>
                <a:lnTo>
                  <a:pt x="2670523" y="0"/>
                </a:lnTo>
                <a:lnTo>
                  <a:pt x="2670523"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141254" y="7815778"/>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9895582" y="1187030"/>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7080354" y="3730884"/>
            <a:ext cx="3056045" cy="2979644"/>
          </a:xfrm>
          <a:custGeom>
            <a:avLst/>
            <a:gdLst/>
            <a:ahLst/>
            <a:cxnLst/>
            <a:rect r="r" b="b" t="t" l="l"/>
            <a:pathLst>
              <a:path h="2979644" w="3056045">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8" id="18"/>
          <p:cNvSpPr txBox="true"/>
          <p:nvPr/>
        </p:nvSpPr>
        <p:spPr>
          <a:xfrm rot="-180691">
            <a:off x="10136140" y="5336925"/>
            <a:ext cx="5138291" cy="1489075"/>
          </a:xfrm>
          <a:prstGeom prst="rect">
            <a:avLst/>
          </a:prstGeom>
        </p:spPr>
        <p:txBody>
          <a:bodyPr anchor="t" rtlCol="false" tIns="0" lIns="0" bIns="0" rIns="0">
            <a:spAutoFit/>
          </a:bodyPr>
          <a:lstStyle/>
          <a:p>
            <a:pPr algn="ctr">
              <a:lnSpc>
                <a:spcPts val="10699"/>
              </a:lnSpc>
              <a:spcBef>
                <a:spcPct val="0"/>
              </a:spcBef>
            </a:pPr>
            <a:r>
              <a:rPr lang="en-US" sz="9999">
                <a:solidFill>
                  <a:srgbClr val="FAFF00"/>
                </a:solidFill>
                <a:latin typeface="Bryndan Write"/>
              </a:rPr>
              <a:t>W</a:t>
            </a:r>
            <a:r>
              <a:rPr lang="en-US" sz="9999">
                <a:solidFill>
                  <a:srgbClr val="FAFF00"/>
                </a:solidFill>
                <a:latin typeface="Bryndan Write"/>
              </a:rPr>
              <a:t>ith CI 3</a:t>
            </a:r>
          </a:p>
        </p:txBody>
      </p:sp>
      <p:sp>
        <p:nvSpPr>
          <p:cNvPr name="TextBox 19" id="19"/>
          <p:cNvSpPr txBox="true"/>
          <p:nvPr/>
        </p:nvSpPr>
        <p:spPr>
          <a:xfrm rot="0">
            <a:off x="2628959" y="5295900"/>
            <a:ext cx="7160753" cy="1496035"/>
          </a:xfrm>
          <a:prstGeom prst="rect">
            <a:avLst/>
          </a:prstGeom>
        </p:spPr>
        <p:txBody>
          <a:bodyPr anchor="t" rtlCol="false" tIns="0" lIns="0" bIns="0" rIns="0">
            <a:spAutoFit/>
          </a:bodyPr>
          <a:lstStyle/>
          <a:p>
            <a:pPr algn="ctr">
              <a:lnSpc>
                <a:spcPts val="10278"/>
              </a:lnSpc>
            </a:pPr>
            <a:r>
              <a:rPr lang="en-US" sz="10819">
                <a:solidFill>
                  <a:srgbClr val="FF3131"/>
                </a:solidFill>
                <a:latin typeface="Bryndan Write Bold"/>
              </a:rPr>
              <a:t>WebServer</a:t>
            </a:r>
          </a:p>
        </p:txBody>
      </p:sp>
      <p:sp>
        <p:nvSpPr>
          <p:cNvPr name="TextBox 20" id="20"/>
          <p:cNvSpPr txBox="true"/>
          <p:nvPr/>
        </p:nvSpPr>
        <p:spPr>
          <a:xfrm rot="0">
            <a:off x="7324101" y="8384104"/>
            <a:ext cx="4905970" cy="1489075"/>
          </a:xfrm>
          <a:prstGeom prst="rect">
            <a:avLst/>
          </a:prstGeom>
        </p:spPr>
        <p:txBody>
          <a:bodyPr anchor="t" rtlCol="false" tIns="0" lIns="0" bIns="0" rIns="0">
            <a:spAutoFit/>
          </a:bodyPr>
          <a:lstStyle/>
          <a:p>
            <a:pPr algn="ctr">
              <a:lnSpc>
                <a:spcPts val="10699"/>
              </a:lnSpc>
              <a:spcBef>
                <a:spcPct val="0"/>
              </a:spcBef>
            </a:pPr>
            <a:r>
              <a:rPr lang="en-US" sz="9999">
                <a:solidFill>
                  <a:srgbClr val="FD05A8"/>
                </a:solidFill>
                <a:latin typeface="Bryndan Write"/>
              </a:rPr>
              <a:t>Group 13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5275878" y="1194590"/>
            <a:ext cx="773624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Objectives</a:t>
            </a:r>
          </a:p>
        </p:txBody>
      </p:sp>
      <p:grpSp>
        <p:nvGrpSpPr>
          <p:cNvPr name="Group 4" id="4"/>
          <p:cNvGrpSpPr/>
          <p:nvPr/>
        </p:nvGrpSpPr>
        <p:grpSpPr>
          <a:xfrm rot="0">
            <a:off x="2047744" y="2961392"/>
            <a:ext cx="1556077" cy="155607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99506" y="0"/>
                  </a:moveTo>
                  <a:lnTo>
                    <a:pt x="713294" y="0"/>
                  </a:lnTo>
                  <a:cubicBezTo>
                    <a:pt x="739685" y="0"/>
                    <a:pt x="764995" y="10484"/>
                    <a:pt x="783655" y="29145"/>
                  </a:cubicBezTo>
                  <a:cubicBezTo>
                    <a:pt x="802316" y="47805"/>
                    <a:pt x="812800" y="73115"/>
                    <a:pt x="812800" y="99506"/>
                  </a:cubicBezTo>
                  <a:lnTo>
                    <a:pt x="812800" y="713294"/>
                  </a:lnTo>
                  <a:cubicBezTo>
                    <a:pt x="812800" y="739685"/>
                    <a:pt x="802316" y="764995"/>
                    <a:pt x="783655" y="783655"/>
                  </a:cubicBezTo>
                  <a:cubicBezTo>
                    <a:pt x="764995" y="802316"/>
                    <a:pt x="739685" y="812800"/>
                    <a:pt x="713294" y="812800"/>
                  </a:cubicBezTo>
                  <a:lnTo>
                    <a:pt x="99506" y="812800"/>
                  </a:lnTo>
                  <a:cubicBezTo>
                    <a:pt x="73115" y="812800"/>
                    <a:pt x="47805" y="802316"/>
                    <a:pt x="29145" y="783655"/>
                  </a:cubicBezTo>
                  <a:cubicBezTo>
                    <a:pt x="10484" y="764995"/>
                    <a:pt x="0" y="739685"/>
                    <a:pt x="0" y="713294"/>
                  </a:cubicBezTo>
                  <a:lnTo>
                    <a:pt x="0" y="99506"/>
                  </a:lnTo>
                  <a:cubicBezTo>
                    <a:pt x="0" y="73115"/>
                    <a:pt x="10484" y="47805"/>
                    <a:pt x="29145" y="29145"/>
                  </a:cubicBezTo>
                  <a:cubicBezTo>
                    <a:pt x="47805" y="10484"/>
                    <a:pt x="73115" y="0"/>
                    <a:pt x="99506" y="0"/>
                  </a:cubicBezTo>
                  <a:close/>
                </a:path>
              </a:pathLst>
            </a:custGeom>
            <a:solidFill>
              <a:srgbClr val="808970"/>
            </a:solidFill>
          </p:spPr>
        </p:sp>
        <p:sp>
          <p:nvSpPr>
            <p:cNvPr name="TextBox 6" id="6"/>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01</a:t>
              </a:r>
            </a:p>
          </p:txBody>
        </p:sp>
      </p:grpSp>
      <p:grpSp>
        <p:nvGrpSpPr>
          <p:cNvPr name="Group 7" id="7"/>
          <p:cNvGrpSpPr/>
          <p:nvPr/>
        </p:nvGrpSpPr>
        <p:grpSpPr>
          <a:xfrm rot="0">
            <a:off x="2047744" y="5078119"/>
            <a:ext cx="1556077" cy="15560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99506" y="0"/>
                  </a:moveTo>
                  <a:lnTo>
                    <a:pt x="713294" y="0"/>
                  </a:lnTo>
                  <a:cubicBezTo>
                    <a:pt x="739685" y="0"/>
                    <a:pt x="764995" y="10484"/>
                    <a:pt x="783655" y="29145"/>
                  </a:cubicBezTo>
                  <a:cubicBezTo>
                    <a:pt x="802316" y="47805"/>
                    <a:pt x="812800" y="73115"/>
                    <a:pt x="812800" y="99506"/>
                  </a:cubicBezTo>
                  <a:lnTo>
                    <a:pt x="812800" y="713294"/>
                  </a:lnTo>
                  <a:cubicBezTo>
                    <a:pt x="812800" y="739685"/>
                    <a:pt x="802316" y="764995"/>
                    <a:pt x="783655" y="783655"/>
                  </a:cubicBezTo>
                  <a:cubicBezTo>
                    <a:pt x="764995" y="802316"/>
                    <a:pt x="739685" y="812800"/>
                    <a:pt x="713294" y="812800"/>
                  </a:cubicBezTo>
                  <a:lnTo>
                    <a:pt x="99506" y="812800"/>
                  </a:lnTo>
                  <a:cubicBezTo>
                    <a:pt x="73115" y="812800"/>
                    <a:pt x="47805" y="802316"/>
                    <a:pt x="29145" y="783655"/>
                  </a:cubicBezTo>
                  <a:cubicBezTo>
                    <a:pt x="10484" y="764995"/>
                    <a:pt x="0" y="739685"/>
                    <a:pt x="0" y="713294"/>
                  </a:cubicBezTo>
                  <a:lnTo>
                    <a:pt x="0" y="99506"/>
                  </a:lnTo>
                  <a:cubicBezTo>
                    <a:pt x="0" y="73115"/>
                    <a:pt x="10484" y="47805"/>
                    <a:pt x="29145" y="29145"/>
                  </a:cubicBezTo>
                  <a:cubicBezTo>
                    <a:pt x="47805" y="10484"/>
                    <a:pt x="73115" y="0"/>
                    <a:pt x="99506" y="0"/>
                  </a:cubicBezTo>
                  <a:close/>
                </a:path>
              </a:pathLst>
            </a:custGeom>
            <a:solidFill>
              <a:srgbClr val="A2AB91"/>
            </a:solidFill>
          </p:spPr>
        </p:sp>
        <p:sp>
          <p:nvSpPr>
            <p:cNvPr name="TextBox 9" id="9"/>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03</a:t>
              </a:r>
            </a:p>
          </p:txBody>
        </p:sp>
      </p:grpSp>
      <p:grpSp>
        <p:nvGrpSpPr>
          <p:cNvPr name="Group 10" id="10"/>
          <p:cNvGrpSpPr/>
          <p:nvPr/>
        </p:nvGrpSpPr>
        <p:grpSpPr>
          <a:xfrm rot="0">
            <a:off x="9493957" y="2961392"/>
            <a:ext cx="1556077" cy="15560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99506" y="0"/>
                  </a:moveTo>
                  <a:lnTo>
                    <a:pt x="713294" y="0"/>
                  </a:lnTo>
                  <a:cubicBezTo>
                    <a:pt x="739685" y="0"/>
                    <a:pt x="764995" y="10484"/>
                    <a:pt x="783655" y="29145"/>
                  </a:cubicBezTo>
                  <a:cubicBezTo>
                    <a:pt x="802316" y="47805"/>
                    <a:pt x="812800" y="73115"/>
                    <a:pt x="812800" y="99506"/>
                  </a:cubicBezTo>
                  <a:lnTo>
                    <a:pt x="812800" y="713294"/>
                  </a:lnTo>
                  <a:cubicBezTo>
                    <a:pt x="812800" y="739685"/>
                    <a:pt x="802316" y="764995"/>
                    <a:pt x="783655" y="783655"/>
                  </a:cubicBezTo>
                  <a:cubicBezTo>
                    <a:pt x="764995" y="802316"/>
                    <a:pt x="739685" y="812800"/>
                    <a:pt x="713294" y="812800"/>
                  </a:cubicBezTo>
                  <a:lnTo>
                    <a:pt x="99506" y="812800"/>
                  </a:lnTo>
                  <a:cubicBezTo>
                    <a:pt x="73115" y="812800"/>
                    <a:pt x="47805" y="802316"/>
                    <a:pt x="29145" y="783655"/>
                  </a:cubicBezTo>
                  <a:cubicBezTo>
                    <a:pt x="10484" y="764995"/>
                    <a:pt x="0" y="739685"/>
                    <a:pt x="0" y="713294"/>
                  </a:cubicBezTo>
                  <a:lnTo>
                    <a:pt x="0" y="99506"/>
                  </a:lnTo>
                  <a:cubicBezTo>
                    <a:pt x="0" y="73115"/>
                    <a:pt x="10484" y="47805"/>
                    <a:pt x="29145" y="29145"/>
                  </a:cubicBezTo>
                  <a:cubicBezTo>
                    <a:pt x="47805" y="10484"/>
                    <a:pt x="73115" y="0"/>
                    <a:pt x="99506" y="0"/>
                  </a:cubicBezTo>
                  <a:close/>
                </a:path>
              </a:pathLst>
            </a:custGeom>
            <a:solidFill>
              <a:srgbClr val="A2AB91"/>
            </a:solidFill>
          </p:spPr>
        </p:sp>
        <p:sp>
          <p:nvSpPr>
            <p:cNvPr name="TextBox 12" id="12"/>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02</a:t>
              </a:r>
            </a:p>
          </p:txBody>
        </p:sp>
      </p:grpSp>
      <p:grpSp>
        <p:nvGrpSpPr>
          <p:cNvPr name="Group 13" id="13"/>
          <p:cNvGrpSpPr/>
          <p:nvPr/>
        </p:nvGrpSpPr>
        <p:grpSpPr>
          <a:xfrm rot="0">
            <a:off x="9493957" y="5078119"/>
            <a:ext cx="1556077" cy="15560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99506" y="0"/>
                  </a:moveTo>
                  <a:lnTo>
                    <a:pt x="713294" y="0"/>
                  </a:lnTo>
                  <a:cubicBezTo>
                    <a:pt x="739685" y="0"/>
                    <a:pt x="764995" y="10484"/>
                    <a:pt x="783655" y="29145"/>
                  </a:cubicBezTo>
                  <a:cubicBezTo>
                    <a:pt x="802316" y="47805"/>
                    <a:pt x="812800" y="73115"/>
                    <a:pt x="812800" y="99506"/>
                  </a:cubicBezTo>
                  <a:lnTo>
                    <a:pt x="812800" y="713294"/>
                  </a:lnTo>
                  <a:cubicBezTo>
                    <a:pt x="812800" y="739685"/>
                    <a:pt x="802316" y="764995"/>
                    <a:pt x="783655" y="783655"/>
                  </a:cubicBezTo>
                  <a:cubicBezTo>
                    <a:pt x="764995" y="802316"/>
                    <a:pt x="739685" y="812800"/>
                    <a:pt x="713294" y="812800"/>
                  </a:cubicBezTo>
                  <a:lnTo>
                    <a:pt x="99506" y="812800"/>
                  </a:lnTo>
                  <a:cubicBezTo>
                    <a:pt x="73115" y="812800"/>
                    <a:pt x="47805" y="802316"/>
                    <a:pt x="29145" y="783655"/>
                  </a:cubicBezTo>
                  <a:cubicBezTo>
                    <a:pt x="10484" y="764995"/>
                    <a:pt x="0" y="739685"/>
                    <a:pt x="0" y="713294"/>
                  </a:cubicBezTo>
                  <a:lnTo>
                    <a:pt x="0" y="99506"/>
                  </a:lnTo>
                  <a:cubicBezTo>
                    <a:pt x="0" y="73115"/>
                    <a:pt x="10484" y="47805"/>
                    <a:pt x="29145" y="29145"/>
                  </a:cubicBezTo>
                  <a:cubicBezTo>
                    <a:pt x="47805" y="10484"/>
                    <a:pt x="73115" y="0"/>
                    <a:pt x="99506" y="0"/>
                  </a:cubicBezTo>
                  <a:close/>
                </a:path>
              </a:pathLst>
            </a:custGeom>
            <a:solidFill>
              <a:srgbClr val="808970"/>
            </a:solidFill>
          </p:spPr>
        </p:sp>
        <p:sp>
          <p:nvSpPr>
            <p:cNvPr name="TextBox 15" id="15"/>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04</a:t>
              </a:r>
            </a:p>
          </p:txBody>
        </p:sp>
      </p:grpSp>
      <p:sp>
        <p:nvSpPr>
          <p:cNvPr name="Freeform 16" id="16"/>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17" id="17"/>
          <p:cNvSpPr/>
          <p:nvPr/>
        </p:nvSpPr>
        <p:spPr>
          <a:xfrm flipH="false" flipV="false" rot="0">
            <a:off x="15829945" y="-1459253"/>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552075" y="8268016"/>
            <a:ext cx="3189508" cy="3384093"/>
          </a:xfrm>
          <a:custGeom>
            <a:avLst/>
            <a:gdLst/>
            <a:ahLst/>
            <a:cxnLst/>
            <a:rect r="r" b="b" t="t" l="l"/>
            <a:pathLst>
              <a:path h="3384093" w="3189508">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1754884" y="3460986"/>
            <a:ext cx="3987880" cy="704059"/>
          </a:xfrm>
          <a:prstGeom prst="rect">
            <a:avLst/>
          </a:prstGeom>
        </p:spPr>
        <p:txBody>
          <a:bodyPr anchor="t" rtlCol="false" tIns="0" lIns="0" bIns="0" rIns="0">
            <a:spAutoFit/>
          </a:bodyPr>
          <a:lstStyle/>
          <a:p>
            <a:pPr>
              <a:lnSpc>
                <a:spcPts val="5614"/>
              </a:lnSpc>
            </a:pPr>
            <a:r>
              <a:rPr lang="en-US" sz="3423">
                <a:solidFill>
                  <a:srgbClr val="000000"/>
                </a:solidFill>
                <a:latin typeface="Poppins Bold"/>
              </a:rPr>
              <a:t>Login &amp; Register</a:t>
            </a:r>
          </a:p>
        </p:txBody>
      </p:sp>
      <p:sp>
        <p:nvSpPr>
          <p:cNvPr name="TextBox 20" id="20"/>
          <p:cNvSpPr txBox="true"/>
          <p:nvPr/>
        </p:nvSpPr>
        <p:spPr>
          <a:xfrm rot="0">
            <a:off x="4306353" y="3108561"/>
            <a:ext cx="3922400" cy="1408909"/>
          </a:xfrm>
          <a:prstGeom prst="rect">
            <a:avLst/>
          </a:prstGeom>
        </p:spPr>
        <p:txBody>
          <a:bodyPr anchor="t" rtlCol="false" tIns="0" lIns="0" bIns="0" rIns="0">
            <a:spAutoFit/>
          </a:bodyPr>
          <a:lstStyle/>
          <a:p>
            <a:pPr>
              <a:lnSpc>
                <a:spcPts val="5614"/>
              </a:lnSpc>
            </a:pPr>
            <a:r>
              <a:rPr lang="en-US" sz="3423">
                <a:solidFill>
                  <a:srgbClr val="000000"/>
                </a:solidFill>
                <a:latin typeface="Poppins Bold"/>
              </a:rPr>
              <a:t>Front-end User View</a:t>
            </a:r>
          </a:p>
        </p:txBody>
      </p:sp>
      <p:sp>
        <p:nvSpPr>
          <p:cNvPr name="TextBox 21" id="21"/>
          <p:cNvSpPr txBox="true"/>
          <p:nvPr/>
        </p:nvSpPr>
        <p:spPr>
          <a:xfrm rot="0">
            <a:off x="4334380" y="5408878"/>
            <a:ext cx="4809620" cy="704059"/>
          </a:xfrm>
          <a:prstGeom prst="rect">
            <a:avLst/>
          </a:prstGeom>
        </p:spPr>
        <p:txBody>
          <a:bodyPr anchor="t" rtlCol="false" tIns="0" lIns="0" bIns="0" rIns="0">
            <a:spAutoFit/>
          </a:bodyPr>
          <a:lstStyle/>
          <a:p>
            <a:pPr>
              <a:lnSpc>
                <a:spcPts val="5614"/>
              </a:lnSpc>
            </a:pPr>
            <a:r>
              <a:rPr lang="en-US" sz="3423">
                <a:solidFill>
                  <a:srgbClr val="000000"/>
                </a:solidFill>
                <a:latin typeface="Poppins Bold"/>
              </a:rPr>
              <a:t>Event Organizer</a:t>
            </a:r>
          </a:p>
        </p:txBody>
      </p:sp>
      <p:grpSp>
        <p:nvGrpSpPr>
          <p:cNvPr name="Group 22" id="22"/>
          <p:cNvGrpSpPr/>
          <p:nvPr/>
        </p:nvGrpSpPr>
        <p:grpSpPr>
          <a:xfrm rot="0">
            <a:off x="6033627" y="7283342"/>
            <a:ext cx="1411126" cy="1386968"/>
            <a:chOff x="0" y="0"/>
            <a:chExt cx="737086" cy="724467"/>
          </a:xfrm>
        </p:grpSpPr>
        <p:sp>
          <p:nvSpPr>
            <p:cNvPr name="Freeform 23" id="23"/>
            <p:cNvSpPr/>
            <p:nvPr/>
          </p:nvSpPr>
          <p:spPr>
            <a:xfrm flipH="false" flipV="false" rot="0">
              <a:off x="0" y="0"/>
              <a:ext cx="737086" cy="724467"/>
            </a:xfrm>
            <a:custGeom>
              <a:avLst/>
              <a:gdLst/>
              <a:ahLst/>
              <a:cxnLst/>
              <a:rect r="r" b="b" t="t" l="l"/>
              <a:pathLst>
                <a:path h="724467" w="737086">
                  <a:moveTo>
                    <a:pt x="109727" y="0"/>
                  </a:moveTo>
                  <a:lnTo>
                    <a:pt x="627360" y="0"/>
                  </a:lnTo>
                  <a:cubicBezTo>
                    <a:pt x="656461" y="0"/>
                    <a:pt x="684370" y="11560"/>
                    <a:pt x="704948" y="32138"/>
                  </a:cubicBezTo>
                  <a:cubicBezTo>
                    <a:pt x="725526" y="52716"/>
                    <a:pt x="737086" y="80625"/>
                    <a:pt x="737086" y="109727"/>
                  </a:cubicBezTo>
                  <a:lnTo>
                    <a:pt x="737086" y="614741"/>
                  </a:lnTo>
                  <a:cubicBezTo>
                    <a:pt x="737086" y="643842"/>
                    <a:pt x="725526" y="671751"/>
                    <a:pt x="704948" y="692329"/>
                  </a:cubicBezTo>
                  <a:cubicBezTo>
                    <a:pt x="684370" y="712907"/>
                    <a:pt x="656461" y="724467"/>
                    <a:pt x="627360" y="724467"/>
                  </a:cubicBezTo>
                  <a:lnTo>
                    <a:pt x="109727" y="724467"/>
                  </a:lnTo>
                  <a:cubicBezTo>
                    <a:pt x="80625" y="724467"/>
                    <a:pt x="52716" y="712907"/>
                    <a:pt x="32138" y="692329"/>
                  </a:cubicBezTo>
                  <a:cubicBezTo>
                    <a:pt x="11560" y="671751"/>
                    <a:pt x="0" y="643842"/>
                    <a:pt x="0" y="614741"/>
                  </a:cubicBezTo>
                  <a:lnTo>
                    <a:pt x="0" y="109727"/>
                  </a:lnTo>
                  <a:cubicBezTo>
                    <a:pt x="0" y="80625"/>
                    <a:pt x="11560" y="52716"/>
                    <a:pt x="32138" y="32138"/>
                  </a:cubicBezTo>
                  <a:cubicBezTo>
                    <a:pt x="52716" y="11560"/>
                    <a:pt x="80625" y="0"/>
                    <a:pt x="109727" y="0"/>
                  </a:cubicBezTo>
                  <a:close/>
                </a:path>
              </a:pathLst>
            </a:custGeom>
            <a:solidFill>
              <a:srgbClr val="8D0F0F"/>
            </a:solidFill>
          </p:spPr>
        </p:sp>
        <p:sp>
          <p:nvSpPr>
            <p:cNvPr name="TextBox 24" id="24"/>
            <p:cNvSpPr txBox="true"/>
            <p:nvPr/>
          </p:nvSpPr>
          <p:spPr>
            <a:xfrm>
              <a:off x="0" y="-209550"/>
              <a:ext cx="812800" cy="1022350"/>
            </a:xfrm>
            <a:prstGeom prst="rect">
              <a:avLst/>
            </a:prstGeom>
          </p:spPr>
          <p:txBody>
            <a:bodyPr anchor="ctr" rtlCol="false" tIns="50800" lIns="50800" bIns="50800" rIns="50800"/>
            <a:lstStyle/>
            <a:p>
              <a:pPr algn="ctr">
                <a:lnSpc>
                  <a:spcPts val="9799"/>
                </a:lnSpc>
              </a:pPr>
              <a:r>
                <a:rPr lang="en-US" sz="6999">
                  <a:solidFill>
                    <a:srgbClr val="FFFFFF"/>
                  </a:solidFill>
                  <a:latin typeface="Bryndan Write"/>
                </a:rPr>
                <a:t>05</a:t>
              </a:r>
            </a:p>
          </p:txBody>
        </p:sp>
      </p:grpSp>
      <p:sp>
        <p:nvSpPr>
          <p:cNvPr name="TextBox 25" id="25"/>
          <p:cNvSpPr txBox="true"/>
          <p:nvPr/>
        </p:nvSpPr>
        <p:spPr>
          <a:xfrm rot="0">
            <a:off x="8069210" y="7563957"/>
            <a:ext cx="4405571" cy="704059"/>
          </a:xfrm>
          <a:prstGeom prst="rect">
            <a:avLst/>
          </a:prstGeom>
        </p:spPr>
        <p:txBody>
          <a:bodyPr anchor="t" rtlCol="false" tIns="0" lIns="0" bIns="0" rIns="0">
            <a:spAutoFit/>
          </a:bodyPr>
          <a:lstStyle/>
          <a:p>
            <a:pPr>
              <a:lnSpc>
                <a:spcPts val="5614"/>
              </a:lnSpc>
            </a:pPr>
            <a:r>
              <a:rPr lang="en-US" sz="3423">
                <a:solidFill>
                  <a:srgbClr val="000000"/>
                </a:solidFill>
                <a:latin typeface="Poppins Bold"/>
              </a:rPr>
              <a:t>System Summary</a:t>
            </a:r>
          </a:p>
        </p:txBody>
      </p:sp>
      <p:sp>
        <p:nvSpPr>
          <p:cNvPr name="TextBox 26" id="26"/>
          <p:cNvSpPr txBox="true"/>
          <p:nvPr/>
        </p:nvSpPr>
        <p:spPr>
          <a:xfrm rot="0">
            <a:off x="11754884" y="5056453"/>
            <a:ext cx="4508315" cy="1408909"/>
          </a:xfrm>
          <a:prstGeom prst="rect">
            <a:avLst/>
          </a:prstGeom>
        </p:spPr>
        <p:txBody>
          <a:bodyPr anchor="t" rtlCol="false" tIns="0" lIns="0" bIns="0" rIns="0">
            <a:spAutoFit/>
          </a:bodyPr>
          <a:lstStyle/>
          <a:p>
            <a:pPr>
              <a:lnSpc>
                <a:spcPts val="5614"/>
              </a:lnSpc>
            </a:pPr>
            <a:r>
              <a:rPr lang="en-US" sz="3423">
                <a:solidFill>
                  <a:srgbClr val="000000"/>
                </a:solidFill>
                <a:latin typeface="Poppins Bold"/>
              </a:rPr>
              <a:t>Backend Admin 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9144000" y="872825"/>
            <a:ext cx="4073644" cy="3527962"/>
            <a:chOff x="0" y="0"/>
            <a:chExt cx="1002319" cy="868054"/>
          </a:xfrm>
        </p:grpSpPr>
        <p:sp>
          <p:nvSpPr>
            <p:cNvPr name="Freeform 4" id="4"/>
            <p:cNvSpPr/>
            <p:nvPr/>
          </p:nvSpPr>
          <p:spPr>
            <a:xfrm flipH="false" flipV="false" rot="0">
              <a:off x="0" y="0"/>
              <a:ext cx="1002319" cy="868054"/>
            </a:xfrm>
            <a:custGeom>
              <a:avLst/>
              <a:gdLst/>
              <a:ahLst/>
              <a:cxnLst/>
              <a:rect r="r" b="b" t="t" l="l"/>
              <a:pathLst>
                <a:path h="868054" w="1002319">
                  <a:moveTo>
                    <a:pt x="0" y="0"/>
                  </a:moveTo>
                  <a:lnTo>
                    <a:pt x="1002319" y="0"/>
                  </a:lnTo>
                  <a:lnTo>
                    <a:pt x="1002319" y="868054"/>
                  </a:lnTo>
                  <a:lnTo>
                    <a:pt x="0" y="868054"/>
                  </a:lnTo>
                  <a:close/>
                </a:path>
              </a:pathLst>
            </a:custGeom>
            <a:solidFill>
              <a:srgbClr val="000000">
                <a:alpha val="0"/>
              </a:srgbClr>
            </a:solidFill>
            <a:ln w="19050">
              <a:solidFill>
                <a:srgbClr val="000000"/>
              </a:solid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7" id="7"/>
          <p:cNvSpPr/>
          <p:nvPr/>
        </p:nvSpPr>
        <p:spPr>
          <a:xfrm flipH="false" flipV="false" rot="0">
            <a:off x="827226" y="251840"/>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90393" y="1144543"/>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705523" y="7692454"/>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3454030" y="872825"/>
            <a:ext cx="4073644" cy="3527962"/>
            <a:chOff x="0" y="0"/>
            <a:chExt cx="1002319" cy="868054"/>
          </a:xfrm>
        </p:grpSpPr>
        <p:sp>
          <p:nvSpPr>
            <p:cNvPr name="Freeform 11" id="11"/>
            <p:cNvSpPr/>
            <p:nvPr/>
          </p:nvSpPr>
          <p:spPr>
            <a:xfrm flipH="false" flipV="false" rot="0">
              <a:off x="0" y="0"/>
              <a:ext cx="1002319" cy="868054"/>
            </a:xfrm>
            <a:custGeom>
              <a:avLst/>
              <a:gdLst/>
              <a:ahLst/>
              <a:cxnLst/>
              <a:rect r="r" b="b" t="t" l="l"/>
              <a:pathLst>
                <a:path h="868054" w="1002319">
                  <a:moveTo>
                    <a:pt x="0" y="0"/>
                  </a:moveTo>
                  <a:lnTo>
                    <a:pt x="1002319" y="0"/>
                  </a:lnTo>
                  <a:lnTo>
                    <a:pt x="1002319" y="868054"/>
                  </a:lnTo>
                  <a:lnTo>
                    <a:pt x="0" y="868054"/>
                  </a:lnTo>
                  <a:close/>
                </a:path>
              </a:pathLst>
            </a:custGeom>
            <a:solidFill>
              <a:srgbClr val="000000">
                <a:alpha val="0"/>
              </a:srgbClr>
            </a:solidFill>
            <a:ln w="19050">
              <a:solidFill>
                <a:srgbClr val="000000"/>
              </a:solidFill>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9144000" y="4766881"/>
            <a:ext cx="4073644" cy="3527962"/>
            <a:chOff x="0" y="0"/>
            <a:chExt cx="1002319" cy="868054"/>
          </a:xfrm>
        </p:grpSpPr>
        <p:sp>
          <p:nvSpPr>
            <p:cNvPr name="Freeform 14" id="14"/>
            <p:cNvSpPr/>
            <p:nvPr/>
          </p:nvSpPr>
          <p:spPr>
            <a:xfrm flipH="false" flipV="false" rot="0">
              <a:off x="0" y="0"/>
              <a:ext cx="1002319" cy="868054"/>
            </a:xfrm>
            <a:custGeom>
              <a:avLst/>
              <a:gdLst/>
              <a:ahLst/>
              <a:cxnLst/>
              <a:rect r="r" b="b" t="t" l="l"/>
              <a:pathLst>
                <a:path h="868054" w="1002319">
                  <a:moveTo>
                    <a:pt x="0" y="0"/>
                  </a:moveTo>
                  <a:lnTo>
                    <a:pt x="1002319" y="0"/>
                  </a:lnTo>
                  <a:lnTo>
                    <a:pt x="1002319" y="868054"/>
                  </a:lnTo>
                  <a:lnTo>
                    <a:pt x="0" y="868054"/>
                  </a:lnTo>
                  <a:close/>
                </a:path>
              </a:pathLst>
            </a:custGeom>
            <a:solidFill>
              <a:srgbClr val="000000">
                <a:alpha val="0"/>
              </a:srgbClr>
            </a:solidFill>
            <a:ln w="19050">
              <a:solidFill>
                <a:srgbClr val="000000"/>
              </a:solidFill>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13454030" y="4766881"/>
            <a:ext cx="4073644" cy="3527962"/>
            <a:chOff x="0" y="0"/>
            <a:chExt cx="1002319" cy="868054"/>
          </a:xfrm>
        </p:grpSpPr>
        <p:sp>
          <p:nvSpPr>
            <p:cNvPr name="Freeform 17" id="17"/>
            <p:cNvSpPr/>
            <p:nvPr/>
          </p:nvSpPr>
          <p:spPr>
            <a:xfrm flipH="false" flipV="false" rot="0">
              <a:off x="0" y="0"/>
              <a:ext cx="1002319" cy="868054"/>
            </a:xfrm>
            <a:custGeom>
              <a:avLst/>
              <a:gdLst/>
              <a:ahLst/>
              <a:cxnLst/>
              <a:rect r="r" b="b" t="t" l="l"/>
              <a:pathLst>
                <a:path h="868054" w="1002319">
                  <a:moveTo>
                    <a:pt x="0" y="0"/>
                  </a:moveTo>
                  <a:lnTo>
                    <a:pt x="1002319" y="0"/>
                  </a:lnTo>
                  <a:lnTo>
                    <a:pt x="1002319" y="868054"/>
                  </a:lnTo>
                  <a:lnTo>
                    <a:pt x="0" y="868054"/>
                  </a:lnTo>
                  <a:close/>
                </a:path>
              </a:pathLst>
            </a:custGeom>
            <a:solidFill>
              <a:srgbClr val="000000">
                <a:alpha val="0"/>
              </a:srgbClr>
            </a:solidFill>
            <a:ln w="19050">
              <a:solidFill>
                <a:srgbClr val="000000"/>
              </a:solidFill>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0">
            <a:off x="9171256" y="825265"/>
            <a:ext cx="4019131" cy="3575521"/>
          </a:xfrm>
          <a:custGeom>
            <a:avLst/>
            <a:gdLst/>
            <a:ahLst/>
            <a:cxnLst/>
            <a:rect r="r" b="b" t="t" l="l"/>
            <a:pathLst>
              <a:path h="3575521" w="4019131">
                <a:moveTo>
                  <a:pt x="0" y="0"/>
                </a:moveTo>
                <a:lnTo>
                  <a:pt x="4019131" y="0"/>
                </a:lnTo>
                <a:lnTo>
                  <a:pt x="4019131" y="3575521"/>
                </a:lnTo>
                <a:lnTo>
                  <a:pt x="0" y="3575521"/>
                </a:lnTo>
                <a:lnTo>
                  <a:pt x="0" y="0"/>
                </a:lnTo>
                <a:close/>
              </a:path>
            </a:pathLst>
          </a:custGeom>
          <a:blipFill>
            <a:blip r:embed="rId8"/>
            <a:stretch>
              <a:fillRect l="-594" t="0" r="-594" b="-16274"/>
            </a:stretch>
          </a:blipFill>
        </p:spPr>
      </p:sp>
      <p:sp>
        <p:nvSpPr>
          <p:cNvPr name="Freeform 20" id="20"/>
          <p:cNvSpPr/>
          <p:nvPr/>
        </p:nvSpPr>
        <p:spPr>
          <a:xfrm flipH="false" flipV="false" rot="0">
            <a:off x="13454030" y="825265"/>
            <a:ext cx="4073644" cy="3575521"/>
          </a:xfrm>
          <a:custGeom>
            <a:avLst/>
            <a:gdLst/>
            <a:ahLst/>
            <a:cxnLst/>
            <a:rect r="r" b="b" t="t" l="l"/>
            <a:pathLst>
              <a:path h="3575521" w="4073644">
                <a:moveTo>
                  <a:pt x="0" y="0"/>
                </a:moveTo>
                <a:lnTo>
                  <a:pt x="4073643" y="0"/>
                </a:lnTo>
                <a:lnTo>
                  <a:pt x="4073643" y="3575521"/>
                </a:lnTo>
                <a:lnTo>
                  <a:pt x="0" y="3575521"/>
                </a:lnTo>
                <a:lnTo>
                  <a:pt x="0" y="0"/>
                </a:lnTo>
                <a:close/>
              </a:path>
            </a:pathLst>
          </a:custGeom>
          <a:blipFill>
            <a:blip r:embed="rId9"/>
            <a:stretch>
              <a:fillRect l="-1447" t="0" r="-29081" b="0"/>
            </a:stretch>
          </a:blipFill>
        </p:spPr>
      </p:sp>
      <p:sp>
        <p:nvSpPr>
          <p:cNvPr name="Freeform 21" id="21"/>
          <p:cNvSpPr/>
          <p:nvPr/>
        </p:nvSpPr>
        <p:spPr>
          <a:xfrm flipH="false" flipV="false" rot="0">
            <a:off x="9144000" y="4766881"/>
            <a:ext cx="4073644" cy="3575812"/>
          </a:xfrm>
          <a:custGeom>
            <a:avLst/>
            <a:gdLst/>
            <a:ahLst/>
            <a:cxnLst/>
            <a:rect r="r" b="b" t="t" l="l"/>
            <a:pathLst>
              <a:path h="3575812" w="4073644">
                <a:moveTo>
                  <a:pt x="0" y="0"/>
                </a:moveTo>
                <a:lnTo>
                  <a:pt x="4073644" y="0"/>
                </a:lnTo>
                <a:lnTo>
                  <a:pt x="4073644" y="3575812"/>
                </a:lnTo>
                <a:lnTo>
                  <a:pt x="0" y="3575812"/>
                </a:lnTo>
                <a:lnTo>
                  <a:pt x="0" y="0"/>
                </a:lnTo>
                <a:close/>
              </a:path>
            </a:pathLst>
          </a:custGeom>
          <a:blipFill>
            <a:blip r:embed="rId10"/>
            <a:stretch>
              <a:fillRect l="0" t="-26231" r="0" b="0"/>
            </a:stretch>
          </a:blipFill>
        </p:spPr>
      </p:sp>
      <p:sp>
        <p:nvSpPr>
          <p:cNvPr name="Freeform 22" id="22"/>
          <p:cNvSpPr/>
          <p:nvPr/>
        </p:nvSpPr>
        <p:spPr>
          <a:xfrm flipH="false" flipV="false" rot="0">
            <a:off x="13454030" y="4766881"/>
            <a:ext cx="4091235" cy="3527962"/>
          </a:xfrm>
          <a:custGeom>
            <a:avLst/>
            <a:gdLst/>
            <a:ahLst/>
            <a:cxnLst/>
            <a:rect r="r" b="b" t="t" l="l"/>
            <a:pathLst>
              <a:path h="3527962" w="4091235">
                <a:moveTo>
                  <a:pt x="0" y="0"/>
                </a:moveTo>
                <a:lnTo>
                  <a:pt x="4091235" y="0"/>
                </a:lnTo>
                <a:lnTo>
                  <a:pt x="4091235" y="3527962"/>
                </a:lnTo>
                <a:lnTo>
                  <a:pt x="0" y="3527962"/>
                </a:lnTo>
                <a:lnTo>
                  <a:pt x="0" y="0"/>
                </a:lnTo>
                <a:close/>
              </a:path>
            </a:pathLst>
          </a:custGeom>
          <a:blipFill>
            <a:blip r:embed="rId11"/>
            <a:stretch>
              <a:fillRect l="0" t="-21052" r="0" b="0"/>
            </a:stretch>
          </a:blipFill>
        </p:spPr>
      </p:sp>
      <p:sp>
        <p:nvSpPr>
          <p:cNvPr name="TextBox 23" id="23"/>
          <p:cNvSpPr txBox="true"/>
          <p:nvPr/>
        </p:nvSpPr>
        <p:spPr>
          <a:xfrm rot="0">
            <a:off x="1576762" y="1232481"/>
            <a:ext cx="6858619" cy="1117624"/>
          </a:xfrm>
          <a:prstGeom prst="rect">
            <a:avLst/>
          </a:prstGeom>
        </p:spPr>
        <p:txBody>
          <a:bodyPr anchor="t" rtlCol="false" tIns="0" lIns="0" bIns="0" rIns="0">
            <a:spAutoFit/>
          </a:bodyPr>
          <a:lstStyle/>
          <a:p>
            <a:pPr>
              <a:lnSpc>
                <a:spcPts val="8063"/>
              </a:lnSpc>
            </a:pPr>
            <a:r>
              <a:rPr lang="en-US" sz="7536">
                <a:solidFill>
                  <a:srgbClr val="000000"/>
                </a:solidFill>
                <a:latin typeface="Bryndan Write"/>
              </a:rPr>
              <a:t>Front-end View</a:t>
            </a:r>
          </a:p>
        </p:txBody>
      </p:sp>
      <p:sp>
        <p:nvSpPr>
          <p:cNvPr name="TextBox 24" id="24"/>
          <p:cNvSpPr txBox="true"/>
          <p:nvPr/>
        </p:nvSpPr>
        <p:spPr>
          <a:xfrm rot="0">
            <a:off x="1201994" y="3169620"/>
            <a:ext cx="7055253" cy="3569969"/>
          </a:xfrm>
          <a:prstGeom prst="rect">
            <a:avLst/>
          </a:prstGeom>
        </p:spPr>
        <p:txBody>
          <a:bodyPr anchor="t" rtlCol="false" tIns="0" lIns="0" bIns="0" rIns="0">
            <a:spAutoFit/>
          </a:bodyPr>
          <a:lstStyle/>
          <a:p>
            <a:pPr>
              <a:lnSpc>
                <a:spcPts val="3540"/>
              </a:lnSpc>
            </a:pPr>
            <a:r>
              <a:rPr lang="en-US" sz="2000">
                <a:solidFill>
                  <a:srgbClr val="000000"/>
                </a:solidFill>
                <a:latin typeface="Poppins"/>
              </a:rPr>
              <a:t>Lorem ipsum dolor sit amet, consectetur adipiscing elit. Vivamus sed vestibulum nunc, eget aliquam felis. Sed nunc purus, accumsan sit amet dictum in, ornare in dui. Ut imperdiet ante eros, sed porta ex eleifend ac. Donec non porttitor leo. Nulla luctus ex lacus, ut scelerisque odio semper nec. Vestibulum posuere eros quis felis viverra mattis. Ut turpis nunc, imperdiet a lorem nec, feugiat vulputate lectus.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10104823" y="884897"/>
            <a:ext cx="7736244" cy="2639570"/>
          </a:xfrm>
          <a:prstGeom prst="rect">
            <a:avLst/>
          </a:prstGeom>
        </p:spPr>
        <p:txBody>
          <a:bodyPr anchor="t" rtlCol="false" tIns="0" lIns="0" bIns="0" rIns="0">
            <a:spAutoFit/>
          </a:bodyPr>
          <a:lstStyle/>
          <a:p>
            <a:pPr algn="ctr">
              <a:lnSpc>
                <a:spcPts val="9951"/>
              </a:lnSpc>
            </a:pPr>
            <a:r>
              <a:rPr lang="en-US" sz="9300">
                <a:solidFill>
                  <a:srgbClr val="000000"/>
                </a:solidFill>
                <a:latin typeface="Bryndan Write"/>
              </a:rPr>
              <a:t>Login &amp; register</a:t>
            </a:r>
          </a:p>
        </p:txBody>
      </p:sp>
      <p:grpSp>
        <p:nvGrpSpPr>
          <p:cNvPr name="Group 4" id="4"/>
          <p:cNvGrpSpPr/>
          <p:nvPr/>
        </p:nvGrpSpPr>
        <p:grpSpPr>
          <a:xfrm rot="0">
            <a:off x="10135721" y="5478491"/>
            <a:ext cx="1445457" cy="14454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808970"/>
            </a:solidFill>
          </p:spPr>
        </p:sp>
        <p:sp>
          <p:nvSpPr>
            <p:cNvPr name="TextBox 6" id="6"/>
            <p:cNvSpPr txBox="true"/>
            <p:nvPr/>
          </p:nvSpPr>
          <p:spPr>
            <a:xfrm>
              <a:off x="0" y="-190500"/>
              <a:ext cx="812800" cy="1003300"/>
            </a:xfrm>
            <a:prstGeom prst="rect">
              <a:avLst/>
            </a:prstGeom>
          </p:spPr>
          <p:txBody>
            <a:bodyPr anchor="ctr" rtlCol="false" tIns="50800" lIns="50800" bIns="50800" rIns="50800"/>
            <a:lstStyle/>
            <a:p>
              <a:pPr algn="ctr">
                <a:lnSpc>
                  <a:spcPts val="8400"/>
                </a:lnSpc>
              </a:pPr>
              <a:r>
                <a:rPr lang="en-US" sz="6000">
                  <a:solidFill>
                    <a:srgbClr val="FFFFFF"/>
                  </a:solidFill>
                  <a:latin typeface="Bryndan Write"/>
                </a:rPr>
                <a:t>01</a:t>
              </a:r>
            </a:p>
          </p:txBody>
        </p:sp>
      </p:grpSp>
      <p:sp>
        <p:nvSpPr>
          <p:cNvPr name="Freeform 7" id="7"/>
          <p:cNvSpPr/>
          <p:nvPr/>
        </p:nvSpPr>
        <p:spPr>
          <a:xfrm flipH="false" flipV="false" rot="0">
            <a:off x="7103800" y="831422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41124" y="8243908"/>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64107" y="9019395"/>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2086003" y="5300765"/>
            <a:ext cx="4895405" cy="2040889"/>
          </a:xfrm>
          <a:prstGeom prst="rect">
            <a:avLst/>
          </a:prstGeom>
        </p:spPr>
        <p:txBody>
          <a:bodyPr anchor="t" rtlCol="false" tIns="0" lIns="0" bIns="0" rIns="0">
            <a:spAutoFit/>
          </a:bodyPr>
          <a:lstStyle/>
          <a:p>
            <a:pPr>
              <a:lnSpc>
                <a:spcPts val="3280"/>
              </a:lnSpc>
            </a:pPr>
            <a:r>
              <a:rPr lang="en-US" sz="2000">
                <a:solidFill>
                  <a:srgbClr val="000000"/>
                </a:solidFill>
                <a:latin typeface="Poppins"/>
              </a:rPr>
              <a:t>These two images are login and registration displays that store user input in the MySQL database and use it in the login procedure.</a:t>
            </a:r>
          </a:p>
          <a:p>
            <a:pPr>
              <a:lnSpc>
                <a:spcPts val="3280"/>
              </a:lnSpc>
            </a:pPr>
          </a:p>
        </p:txBody>
      </p:sp>
      <p:sp>
        <p:nvSpPr>
          <p:cNvPr name="TextBox 11" id="11"/>
          <p:cNvSpPr txBox="true"/>
          <p:nvPr/>
        </p:nvSpPr>
        <p:spPr>
          <a:xfrm rot="0">
            <a:off x="3357309" y="7923742"/>
            <a:ext cx="1109072" cy="320165"/>
          </a:xfrm>
          <a:prstGeom prst="rect">
            <a:avLst/>
          </a:prstGeom>
        </p:spPr>
        <p:txBody>
          <a:bodyPr anchor="t" rtlCol="false" tIns="0" lIns="0" bIns="0" rIns="0">
            <a:spAutoFit/>
          </a:bodyPr>
          <a:lstStyle/>
          <a:p>
            <a:pPr>
              <a:lnSpc>
                <a:spcPts val="2624"/>
              </a:lnSpc>
            </a:pPr>
            <a:r>
              <a:rPr lang="en-US" sz="1600">
                <a:solidFill>
                  <a:srgbClr val="000000"/>
                </a:solidFill>
                <a:latin typeface="Poppins Bold"/>
              </a:rPr>
              <a:t>figure 2.</a:t>
            </a:r>
          </a:p>
        </p:txBody>
      </p:sp>
      <p:grpSp>
        <p:nvGrpSpPr>
          <p:cNvPr name="Group 12" id="12"/>
          <p:cNvGrpSpPr/>
          <p:nvPr/>
        </p:nvGrpSpPr>
        <p:grpSpPr>
          <a:xfrm rot="0">
            <a:off x="2370225" y="1521450"/>
            <a:ext cx="6867519" cy="6722458"/>
            <a:chOff x="0" y="0"/>
            <a:chExt cx="1689752" cy="1654060"/>
          </a:xfrm>
        </p:grpSpPr>
        <p:sp>
          <p:nvSpPr>
            <p:cNvPr name="Freeform 13" id="13"/>
            <p:cNvSpPr/>
            <p:nvPr/>
          </p:nvSpPr>
          <p:spPr>
            <a:xfrm flipH="false" flipV="false" rot="0">
              <a:off x="0" y="0"/>
              <a:ext cx="1689752" cy="1654060"/>
            </a:xfrm>
            <a:custGeom>
              <a:avLst/>
              <a:gdLst/>
              <a:ahLst/>
              <a:cxnLst/>
              <a:rect r="r" b="b" t="t" l="l"/>
              <a:pathLst>
                <a:path h="1654060" w="1689752">
                  <a:moveTo>
                    <a:pt x="0" y="0"/>
                  </a:moveTo>
                  <a:lnTo>
                    <a:pt x="1689752" y="0"/>
                  </a:lnTo>
                  <a:lnTo>
                    <a:pt x="1689752" y="1654060"/>
                  </a:lnTo>
                  <a:lnTo>
                    <a:pt x="0" y="1654060"/>
                  </a:lnTo>
                  <a:close/>
                </a:path>
              </a:pathLst>
            </a:custGeom>
            <a:solidFill>
              <a:srgbClr val="000000">
                <a:alpha val="0"/>
              </a:srgbClr>
            </a:solidFill>
            <a:ln w="19050">
              <a:solidFill>
                <a:srgbClr val="F1E9E3"/>
              </a:solidFill>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4466381" y="1028700"/>
            <a:ext cx="5094147" cy="6013626"/>
            <a:chOff x="0" y="0"/>
            <a:chExt cx="6792197" cy="8018168"/>
          </a:xfrm>
        </p:grpSpPr>
        <p:pic>
          <p:nvPicPr>
            <p:cNvPr name="Picture 16" id="16"/>
            <p:cNvPicPr>
              <a:picLocks noChangeAspect="true"/>
            </p:cNvPicPr>
            <p:nvPr/>
          </p:nvPicPr>
          <p:blipFill>
            <a:blip r:embed="rId7"/>
            <a:srcRect l="9830" t="0" r="9830" b="0"/>
            <a:stretch>
              <a:fillRect/>
            </a:stretch>
          </p:blipFill>
          <p:spPr>
            <a:xfrm flipH="false" flipV="false">
              <a:off x="0" y="0"/>
              <a:ext cx="6792197" cy="8018168"/>
            </a:xfrm>
            <a:prstGeom prst="rect">
              <a:avLst/>
            </a:prstGeom>
          </p:spPr>
        </p:pic>
      </p:grpSp>
      <p:sp>
        <p:nvSpPr>
          <p:cNvPr name="Freeform 17" id="17"/>
          <p:cNvSpPr/>
          <p:nvPr/>
        </p:nvSpPr>
        <p:spPr>
          <a:xfrm flipH="false" flipV="false" rot="0">
            <a:off x="1028700" y="333298"/>
            <a:ext cx="2218145" cy="1544635"/>
          </a:xfrm>
          <a:custGeom>
            <a:avLst/>
            <a:gdLst/>
            <a:ahLst/>
            <a:cxnLst/>
            <a:rect r="r" b="b" t="t" l="l"/>
            <a:pathLst>
              <a:path h="1544635" w="2218145">
                <a:moveTo>
                  <a:pt x="0" y="0"/>
                </a:moveTo>
                <a:lnTo>
                  <a:pt x="2218145" y="0"/>
                </a:lnTo>
                <a:lnTo>
                  <a:pt x="2218145" y="1544635"/>
                </a:lnTo>
                <a:lnTo>
                  <a:pt x="0" y="1544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941124" y="3278309"/>
            <a:ext cx="3525258" cy="4638782"/>
            <a:chOff x="0" y="0"/>
            <a:chExt cx="4700344" cy="6185042"/>
          </a:xfrm>
        </p:grpSpPr>
        <p:pic>
          <p:nvPicPr>
            <p:cNvPr name="Picture 19" id="19"/>
            <p:cNvPicPr>
              <a:picLocks noChangeAspect="true"/>
            </p:cNvPicPr>
            <p:nvPr/>
          </p:nvPicPr>
          <p:blipFill>
            <a:blip r:embed="rId10"/>
            <a:srcRect l="2271" t="0" r="2271" b="0"/>
            <a:stretch>
              <a:fillRect/>
            </a:stretch>
          </p:blipFill>
          <p:spPr>
            <a:xfrm flipH="false" flipV="false">
              <a:off x="0" y="0"/>
              <a:ext cx="4700344" cy="6185042"/>
            </a:xfrm>
            <a:prstGeom prst="rect">
              <a:avLst/>
            </a:prstGeom>
          </p:spPr>
        </p:pic>
      </p:grpSp>
      <p:sp>
        <p:nvSpPr>
          <p:cNvPr name="TextBox 20" id="20"/>
          <p:cNvSpPr txBox="true"/>
          <p:nvPr/>
        </p:nvSpPr>
        <p:spPr>
          <a:xfrm rot="0">
            <a:off x="8519501" y="7138708"/>
            <a:ext cx="1109072" cy="320165"/>
          </a:xfrm>
          <a:prstGeom prst="rect">
            <a:avLst/>
          </a:prstGeom>
        </p:spPr>
        <p:txBody>
          <a:bodyPr anchor="t" rtlCol="false" tIns="0" lIns="0" bIns="0" rIns="0">
            <a:spAutoFit/>
          </a:bodyPr>
          <a:lstStyle/>
          <a:p>
            <a:pPr>
              <a:lnSpc>
                <a:spcPts val="2624"/>
              </a:lnSpc>
            </a:pPr>
            <a:r>
              <a:rPr lang="en-US" sz="1600">
                <a:solidFill>
                  <a:srgbClr val="000000"/>
                </a:solidFill>
                <a:latin typeface="Poppins Bold"/>
              </a:rPr>
              <a:t>figure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1407756" y="1101521"/>
            <a:ext cx="7736244" cy="2639570"/>
          </a:xfrm>
          <a:prstGeom prst="rect">
            <a:avLst/>
          </a:prstGeom>
        </p:spPr>
        <p:txBody>
          <a:bodyPr anchor="t" rtlCol="false" tIns="0" lIns="0" bIns="0" rIns="0">
            <a:spAutoFit/>
          </a:bodyPr>
          <a:lstStyle/>
          <a:p>
            <a:pPr algn="ctr">
              <a:lnSpc>
                <a:spcPts val="9951"/>
              </a:lnSpc>
            </a:pPr>
            <a:r>
              <a:rPr lang="en-US" sz="9300">
                <a:solidFill>
                  <a:srgbClr val="000000"/>
                </a:solidFill>
                <a:latin typeface="Bryndan Write"/>
              </a:rPr>
              <a:t>Event Organizer</a:t>
            </a:r>
          </a:p>
        </p:txBody>
      </p:sp>
      <p:grpSp>
        <p:nvGrpSpPr>
          <p:cNvPr name="Group 4" id="4"/>
          <p:cNvGrpSpPr/>
          <p:nvPr/>
        </p:nvGrpSpPr>
        <p:grpSpPr>
          <a:xfrm rot="0">
            <a:off x="1589116" y="4361604"/>
            <a:ext cx="1445457" cy="14454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808970"/>
            </a:solidFill>
          </p:spPr>
        </p:sp>
        <p:sp>
          <p:nvSpPr>
            <p:cNvPr name="TextBox 6" id="6"/>
            <p:cNvSpPr txBox="true"/>
            <p:nvPr/>
          </p:nvSpPr>
          <p:spPr>
            <a:xfrm>
              <a:off x="0" y="-190500"/>
              <a:ext cx="812800" cy="1003300"/>
            </a:xfrm>
            <a:prstGeom prst="rect">
              <a:avLst/>
            </a:prstGeom>
          </p:spPr>
          <p:txBody>
            <a:bodyPr anchor="ctr" rtlCol="false" tIns="50800" lIns="50800" bIns="50800" rIns="50800"/>
            <a:lstStyle/>
            <a:p>
              <a:pPr algn="ctr">
                <a:lnSpc>
                  <a:spcPts val="8400"/>
                </a:lnSpc>
              </a:pPr>
              <a:r>
                <a:rPr lang="en-US" sz="6000">
                  <a:solidFill>
                    <a:srgbClr val="FFFFFF"/>
                  </a:solidFill>
                  <a:latin typeface="Bryndan Write"/>
                </a:rPr>
                <a:t>01</a:t>
              </a:r>
            </a:p>
          </p:txBody>
        </p:sp>
      </p:grpSp>
      <p:grpSp>
        <p:nvGrpSpPr>
          <p:cNvPr name="Group 7" id="7"/>
          <p:cNvGrpSpPr/>
          <p:nvPr/>
        </p:nvGrpSpPr>
        <p:grpSpPr>
          <a:xfrm rot="0">
            <a:off x="1589116" y="7326226"/>
            <a:ext cx="1445457" cy="144545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A2AB91"/>
            </a:solidFill>
          </p:spPr>
        </p:sp>
        <p:sp>
          <p:nvSpPr>
            <p:cNvPr name="TextBox 9" id="9"/>
            <p:cNvSpPr txBox="true"/>
            <p:nvPr/>
          </p:nvSpPr>
          <p:spPr>
            <a:xfrm>
              <a:off x="0" y="-190500"/>
              <a:ext cx="812800" cy="1003300"/>
            </a:xfrm>
            <a:prstGeom prst="rect">
              <a:avLst/>
            </a:prstGeom>
          </p:spPr>
          <p:txBody>
            <a:bodyPr anchor="ctr" rtlCol="false" tIns="50800" lIns="50800" bIns="50800" rIns="50800"/>
            <a:lstStyle/>
            <a:p>
              <a:pPr algn="ctr">
                <a:lnSpc>
                  <a:spcPts val="8400"/>
                </a:lnSpc>
              </a:pPr>
              <a:r>
                <a:rPr lang="en-US" sz="6000">
                  <a:solidFill>
                    <a:srgbClr val="FFFFFF"/>
                  </a:solidFill>
                  <a:latin typeface="Bryndan Write"/>
                </a:rPr>
                <a:t>02</a:t>
              </a:r>
            </a:p>
          </p:txBody>
        </p:sp>
      </p:grpSp>
      <p:grpSp>
        <p:nvGrpSpPr>
          <p:cNvPr name="Group 10" id="10"/>
          <p:cNvGrpSpPr/>
          <p:nvPr/>
        </p:nvGrpSpPr>
        <p:grpSpPr>
          <a:xfrm rot="0">
            <a:off x="10153910" y="1591771"/>
            <a:ext cx="6867519" cy="6722458"/>
            <a:chOff x="0" y="0"/>
            <a:chExt cx="1689752" cy="1654060"/>
          </a:xfrm>
        </p:grpSpPr>
        <p:sp>
          <p:nvSpPr>
            <p:cNvPr name="Freeform 11" id="11"/>
            <p:cNvSpPr/>
            <p:nvPr/>
          </p:nvSpPr>
          <p:spPr>
            <a:xfrm flipH="false" flipV="false" rot="0">
              <a:off x="0" y="0"/>
              <a:ext cx="1689752" cy="1654060"/>
            </a:xfrm>
            <a:custGeom>
              <a:avLst/>
              <a:gdLst/>
              <a:ahLst/>
              <a:cxnLst/>
              <a:rect r="r" b="b" t="t" l="l"/>
              <a:pathLst>
                <a:path h="1654060" w="1689752">
                  <a:moveTo>
                    <a:pt x="0" y="0"/>
                  </a:moveTo>
                  <a:lnTo>
                    <a:pt x="1689752" y="0"/>
                  </a:lnTo>
                  <a:lnTo>
                    <a:pt x="1689752" y="1654060"/>
                  </a:lnTo>
                  <a:lnTo>
                    <a:pt x="0" y="1654060"/>
                  </a:lnTo>
                  <a:close/>
                </a:path>
              </a:pathLst>
            </a:custGeom>
            <a:solidFill>
              <a:srgbClr val="000000">
                <a:alpha val="0"/>
              </a:srgbClr>
            </a:solidFill>
            <a:ln w="19050">
              <a:solidFill>
                <a:srgbClr val="F1E9E3"/>
              </a:solidFill>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9921458" y="1312600"/>
            <a:ext cx="5920409" cy="6013626"/>
            <a:chOff x="0" y="0"/>
            <a:chExt cx="7893879" cy="8018168"/>
          </a:xfrm>
        </p:grpSpPr>
        <p:pic>
          <p:nvPicPr>
            <p:cNvPr name="Picture 14" id="14"/>
            <p:cNvPicPr>
              <a:picLocks noChangeAspect="true"/>
            </p:cNvPicPr>
            <p:nvPr/>
          </p:nvPicPr>
          <p:blipFill>
            <a:blip r:embed="rId3"/>
            <a:srcRect l="0" t="866" r="0" b="866"/>
            <a:stretch>
              <a:fillRect/>
            </a:stretch>
          </p:blipFill>
          <p:spPr>
            <a:xfrm flipH="false" flipV="false">
              <a:off x="0" y="0"/>
              <a:ext cx="7893879" cy="8018168"/>
            </a:xfrm>
            <a:prstGeom prst="rect">
              <a:avLst/>
            </a:prstGeom>
          </p:spPr>
        </p:pic>
      </p:grpSp>
      <p:sp>
        <p:nvSpPr>
          <p:cNvPr name="Freeform 15" id="15"/>
          <p:cNvSpPr/>
          <p:nvPr/>
        </p:nvSpPr>
        <p:spPr>
          <a:xfrm flipH="false" flipV="false" rot="0">
            <a:off x="7103800" y="831422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6661400" y="8133715"/>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6424567" y="9085781"/>
            <a:ext cx="473665" cy="601653"/>
          </a:xfrm>
          <a:custGeom>
            <a:avLst/>
            <a:gdLst/>
            <a:ahLst/>
            <a:cxnLst/>
            <a:rect r="r" b="b" t="t" l="l"/>
            <a:pathLst>
              <a:path h="601653" w="473665">
                <a:moveTo>
                  <a:pt x="0" y="0"/>
                </a:moveTo>
                <a:lnTo>
                  <a:pt x="473666" y="0"/>
                </a:lnTo>
                <a:lnTo>
                  <a:pt x="473666" y="601653"/>
                </a:lnTo>
                <a:lnTo>
                  <a:pt x="0" y="601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812386" y="403619"/>
            <a:ext cx="2218145" cy="1544635"/>
          </a:xfrm>
          <a:custGeom>
            <a:avLst/>
            <a:gdLst/>
            <a:ahLst/>
            <a:cxnLst/>
            <a:rect r="r" b="b" t="t" l="l"/>
            <a:pathLst>
              <a:path h="1544635" w="2218145">
                <a:moveTo>
                  <a:pt x="0" y="0"/>
                </a:moveTo>
                <a:lnTo>
                  <a:pt x="2218144" y="0"/>
                </a:lnTo>
                <a:lnTo>
                  <a:pt x="2218144" y="1544636"/>
                </a:lnTo>
                <a:lnTo>
                  <a:pt x="0" y="15446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3507621" y="4224163"/>
            <a:ext cx="4895405" cy="2594990"/>
          </a:xfrm>
          <a:prstGeom prst="rect">
            <a:avLst/>
          </a:prstGeom>
        </p:spPr>
        <p:txBody>
          <a:bodyPr anchor="t" rtlCol="false" tIns="0" lIns="0" bIns="0" rIns="0">
            <a:spAutoFit/>
          </a:bodyPr>
          <a:lstStyle/>
          <a:p>
            <a:pPr>
              <a:lnSpc>
                <a:spcPts val="2952"/>
              </a:lnSpc>
            </a:pPr>
            <a:r>
              <a:rPr lang="en-US" sz="1800">
                <a:solidFill>
                  <a:srgbClr val="000000"/>
                </a:solidFill>
                <a:latin typeface="Poppins"/>
              </a:rPr>
              <a:t>in figure 1 This is a list of events being held;</a:t>
            </a:r>
          </a:p>
          <a:p>
            <a:pPr>
              <a:lnSpc>
                <a:spcPts val="2952"/>
              </a:lnSpc>
            </a:pPr>
            <a:r>
              <a:rPr lang="en-US" sz="1800">
                <a:solidFill>
                  <a:srgbClr val="000000"/>
                </a:solidFill>
                <a:latin typeface="Poppins"/>
              </a:rPr>
              <a:t>if a user wants to register for an event, they can click on the register button and be redirected to the login/register page, where they need to login first. After login, user can select events and then click register button.</a:t>
            </a:r>
          </a:p>
        </p:txBody>
      </p:sp>
      <p:sp>
        <p:nvSpPr>
          <p:cNvPr name="TextBox 20" id="20"/>
          <p:cNvSpPr txBox="true"/>
          <p:nvPr/>
        </p:nvSpPr>
        <p:spPr>
          <a:xfrm rot="0">
            <a:off x="3507621" y="7345808"/>
            <a:ext cx="4895405" cy="1480565"/>
          </a:xfrm>
          <a:prstGeom prst="rect">
            <a:avLst/>
          </a:prstGeom>
        </p:spPr>
        <p:txBody>
          <a:bodyPr anchor="t" rtlCol="false" tIns="0" lIns="0" bIns="0" rIns="0">
            <a:spAutoFit/>
          </a:bodyPr>
          <a:lstStyle/>
          <a:p>
            <a:pPr>
              <a:lnSpc>
                <a:spcPts val="2952"/>
              </a:lnSpc>
            </a:pPr>
            <a:r>
              <a:rPr lang="en-US" sz="1800">
                <a:solidFill>
                  <a:srgbClr val="000000"/>
                </a:solidFill>
                <a:latin typeface="Poppins"/>
              </a:rPr>
              <a:t>in the 2nd image shows it will display a menu based on the event the user selects, and the user can then register for the event.</a:t>
            </a:r>
          </a:p>
        </p:txBody>
      </p:sp>
      <p:grpSp>
        <p:nvGrpSpPr>
          <p:cNvPr name="Group 21" id="21"/>
          <p:cNvGrpSpPr/>
          <p:nvPr/>
        </p:nvGrpSpPr>
        <p:grpSpPr>
          <a:xfrm rot="0">
            <a:off x="13712744" y="2541141"/>
            <a:ext cx="2948656" cy="6486654"/>
            <a:chOff x="0" y="0"/>
            <a:chExt cx="3931541" cy="8648872"/>
          </a:xfrm>
        </p:grpSpPr>
        <p:pic>
          <p:nvPicPr>
            <p:cNvPr name="Picture 22" id="22"/>
            <p:cNvPicPr>
              <a:picLocks noChangeAspect="true"/>
            </p:cNvPicPr>
            <p:nvPr/>
          </p:nvPicPr>
          <p:blipFill>
            <a:blip r:embed="rId10"/>
            <a:srcRect l="623" t="0" r="623" b="0"/>
            <a:stretch>
              <a:fillRect/>
            </a:stretch>
          </p:blipFill>
          <p:spPr>
            <a:xfrm flipH="false" flipV="false">
              <a:off x="0" y="0"/>
              <a:ext cx="3931541" cy="8648872"/>
            </a:xfrm>
            <a:prstGeom prst="rect">
              <a:avLst/>
            </a:prstGeom>
          </p:spPr>
        </p:pic>
      </p:grpSp>
      <p:sp>
        <p:nvSpPr>
          <p:cNvPr name="TextBox 23" id="23"/>
          <p:cNvSpPr txBox="true"/>
          <p:nvPr/>
        </p:nvSpPr>
        <p:spPr>
          <a:xfrm rot="0">
            <a:off x="9921458" y="7240501"/>
            <a:ext cx="1109072" cy="320165"/>
          </a:xfrm>
          <a:prstGeom prst="rect">
            <a:avLst/>
          </a:prstGeom>
        </p:spPr>
        <p:txBody>
          <a:bodyPr anchor="t" rtlCol="false" tIns="0" lIns="0" bIns="0" rIns="0">
            <a:spAutoFit/>
          </a:bodyPr>
          <a:lstStyle/>
          <a:p>
            <a:pPr>
              <a:lnSpc>
                <a:spcPts val="2624"/>
              </a:lnSpc>
            </a:pPr>
            <a:r>
              <a:rPr lang="en-US" sz="1600">
                <a:solidFill>
                  <a:srgbClr val="000000"/>
                </a:solidFill>
                <a:latin typeface="Poppins Bold"/>
              </a:rPr>
              <a:t>figure 1.</a:t>
            </a:r>
          </a:p>
        </p:txBody>
      </p:sp>
      <p:sp>
        <p:nvSpPr>
          <p:cNvPr name="TextBox 24" id="24"/>
          <p:cNvSpPr txBox="true"/>
          <p:nvPr/>
        </p:nvSpPr>
        <p:spPr>
          <a:xfrm rot="0">
            <a:off x="13712744" y="9000056"/>
            <a:ext cx="1109072" cy="320165"/>
          </a:xfrm>
          <a:prstGeom prst="rect">
            <a:avLst/>
          </a:prstGeom>
        </p:spPr>
        <p:txBody>
          <a:bodyPr anchor="t" rtlCol="false" tIns="0" lIns="0" bIns="0" rIns="0">
            <a:spAutoFit/>
          </a:bodyPr>
          <a:lstStyle/>
          <a:p>
            <a:pPr>
              <a:lnSpc>
                <a:spcPts val="2624"/>
              </a:lnSpc>
            </a:pPr>
            <a:r>
              <a:rPr lang="en-US" sz="1600">
                <a:solidFill>
                  <a:srgbClr val="000000"/>
                </a:solidFill>
                <a:latin typeface="Poppins Bold"/>
              </a:rPr>
              <a:t>figure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0">
            <a:off x="17223845" y="348907"/>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87013" y="1300973"/>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771059" y="7632646"/>
            <a:ext cx="2334490" cy="1625654"/>
          </a:xfrm>
          <a:custGeom>
            <a:avLst/>
            <a:gdLst/>
            <a:ahLst/>
            <a:cxnLst/>
            <a:rect r="r" b="b" t="t" l="l"/>
            <a:pathLst>
              <a:path h="1625654" w="2334490">
                <a:moveTo>
                  <a:pt x="0" y="0"/>
                </a:moveTo>
                <a:lnTo>
                  <a:pt x="2334489" y="0"/>
                </a:lnTo>
                <a:lnTo>
                  <a:pt x="2334489" y="1625654"/>
                </a:lnTo>
                <a:lnTo>
                  <a:pt x="0" y="1625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400681" y="1057275"/>
            <a:ext cx="6858619" cy="1117624"/>
          </a:xfrm>
          <a:prstGeom prst="rect">
            <a:avLst/>
          </a:prstGeom>
        </p:spPr>
        <p:txBody>
          <a:bodyPr anchor="t" rtlCol="false" tIns="0" lIns="0" bIns="0" rIns="0">
            <a:spAutoFit/>
          </a:bodyPr>
          <a:lstStyle/>
          <a:p>
            <a:pPr>
              <a:lnSpc>
                <a:spcPts val="8063"/>
              </a:lnSpc>
            </a:pPr>
            <a:r>
              <a:rPr lang="en-US" sz="7536">
                <a:solidFill>
                  <a:srgbClr val="000000"/>
                </a:solidFill>
                <a:latin typeface="Bryndan Write"/>
              </a:rPr>
              <a:t>Backend View</a:t>
            </a:r>
          </a:p>
        </p:txBody>
      </p:sp>
      <p:sp>
        <p:nvSpPr>
          <p:cNvPr name="TextBox 8" id="8"/>
          <p:cNvSpPr txBox="true"/>
          <p:nvPr/>
        </p:nvSpPr>
        <p:spPr>
          <a:xfrm rot="0">
            <a:off x="9938304" y="2638133"/>
            <a:ext cx="7769334" cy="2931827"/>
          </a:xfrm>
          <a:prstGeom prst="rect">
            <a:avLst/>
          </a:prstGeom>
        </p:spPr>
        <p:txBody>
          <a:bodyPr anchor="t" rtlCol="false" tIns="0" lIns="0" bIns="0" rIns="0">
            <a:spAutoFit/>
          </a:bodyPr>
          <a:lstStyle/>
          <a:p>
            <a:pPr>
              <a:lnSpc>
                <a:spcPts val="3898"/>
              </a:lnSpc>
            </a:pPr>
            <a:r>
              <a:rPr lang="en-US" sz="2202">
                <a:solidFill>
                  <a:srgbClr val="000000"/>
                </a:solidFill>
                <a:latin typeface="Poppins"/>
              </a:rPr>
              <a:t>This is the administrator view, if you want to enter this view, you must enter the admin id and password. from here, administrators can navigate to the backend view by clicking the "backend" button. Admins can manage activities or events, manage users, and check who wants to register for events in this backend mode.</a:t>
            </a:r>
          </a:p>
        </p:txBody>
      </p:sp>
      <p:sp>
        <p:nvSpPr>
          <p:cNvPr name="Freeform 9" id="9"/>
          <p:cNvSpPr/>
          <p:nvPr/>
        </p:nvSpPr>
        <p:spPr>
          <a:xfrm flipH="false" flipV="false" rot="48000">
            <a:off x="1003938" y="716897"/>
            <a:ext cx="4123169" cy="3632050"/>
          </a:xfrm>
          <a:custGeom>
            <a:avLst/>
            <a:gdLst/>
            <a:ahLst/>
            <a:cxnLst/>
            <a:rect r="r" b="b" t="t" l="l"/>
            <a:pathLst>
              <a:path h="3632050" w="4123169">
                <a:moveTo>
                  <a:pt x="0" y="56877"/>
                </a:moveTo>
                <a:lnTo>
                  <a:pt x="4073246" y="0"/>
                </a:lnTo>
                <a:lnTo>
                  <a:pt x="4123168" y="3575173"/>
                </a:lnTo>
                <a:lnTo>
                  <a:pt x="49922" y="3632050"/>
                </a:lnTo>
                <a:lnTo>
                  <a:pt x="0" y="56877"/>
                </a:lnTo>
                <a:close/>
              </a:path>
            </a:pathLst>
          </a:custGeom>
          <a:blipFill>
            <a:blip r:embed="rId8"/>
            <a:stretch>
              <a:fillRect l="-18876" t="-1485" r="-22906" b="-14005"/>
            </a:stretch>
          </a:blipFill>
        </p:spPr>
      </p:sp>
      <p:sp>
        <p:nvSpPr>
          <p:cNvPr name="Freeform 10" id="10"/>
          <p:cNvSpPr/>
          <p:nvPr/>
        </p:nvSpPr>
        <p:spPr>
          <a:xfrm flipH="false" flipV="false" rot="0">
            <a:off x="3065522" y="3552989"/>
            <a:ext cx="6343268" cy="4972006"/>
          </a:xfrm>
          <a:custGeom>
            <a:avLst/>
            <a:gdLst/>
            <a:ahLst/>
            <a:cxnLst/>
            <a:rect r="r" b="b" t="t" l="l"/>
            <a:pathLst>
              <a:path h="4972006" w="6343268">
                <a:moveTo>
                  <a:pt x="0" y="0"/>
                </a:moveTo>
                <a:lnTo>
                  <a:pt x="6343268" y="0"/>
                </a:lnTo>
                <a:lnTo>
                  <a:pt x="6343268" y="4972006"/>
                </a:lnTo>
                <a:lnTo>
                  <a:pt x="0" y="4972006"/>
                </a:lnTo>
                <a:lnTo>
                  <a:pt x="0" y="0"/>
                </a:lnTo>
                <a:close/>
              </a:path>
            </a:pathLst>
          </a:custGeom>
          <a:blipFill>
            <a:blip r:embed="rId9"/>
            <a:stretch>
              <a:fillRect l="-203" t="0" r="-4073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3860805" y="1518472"/>
            <a:ext cx="10973486"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Summary</a:t>
            </a:r>
          </a:p>
        </p:txBody>
      </p:sp>
      <p:sp>
        <p:nvSpPr>
          <p:cNvPr name="TextBox 4" id="4"/>
          <p:cNvSpPr txBox="true"/>
          <p:nvPr/>
        </p:nvSpPr>
        <p:spPr>
          <a:xfrm rot="0">
            <a:off x="1832646" y="3297243"/>
            <a:ext cx="14622708" cy="4525347"/>
          </a:xfrm>
          <a:prstGeom prst="rect">
            <a:avLst/>
          </a:prstGeom>
        </p:spPr>
        <p:txBody>
          <a:bodyPr anchor="t" rtlCol="false" tIns="0" lIns="0" bIns="0" rIns="0">
            <a:spAutoFit/>
          </a:bodyPr>
          <a:lstStyle/>
          <a:p>
            <a:pPr>
              <a:lnSpc>
                <a:spcPts val="4578"/>
              </a:lnSpc>
            </a:pPr>
            <a:r>
              <a:rPr lang="en-US" sz="2586">
                <a:solidFill>
                  <a:srgbClr val="000000"/>
                </a:solidFill>
                <a:latin typeface="Poppins"/>
              </a:rPr>
              <a:t>So the key of this Website is that it has two views: one for the user and one for the administrator. Essentially, this website is for event organization, and users can register to enter existing events by first signing in, then registering for the event; however, if the user has not registered, the user can register first in the column supplied. In the admin view, administrators can monitor event activity, check on users, and manage who is interested in enrolling.</a:t>
            </a:r>
          </a:p>
          <a:p>
            <a:pPr>
              <a:lnSpc>
                <a:spcPts val="4224"/>
              </a:lnSpc>
            </a:pPr>
          </a:p>
          <a:p>
            <a:pPr>
              <a:lnSpc>
                <a:spcPts val="4224"/>
              </a:lnSpc>
            </a:pPr>
          </a:p>
        </p:txBody>
      </p:sp>
      <p:sp>
        <p:nvSpPr>
          <p:cNvPr name="Freeform 5" id="5"/>
          <p:cNvSpPr/>
          <p:nvPr/>
        </p:nvSpPr>
        <p:spPr>
          <a:xfrm flipH="false" flipV="false" rot="0">
            <a:off x="-334322" y="7654407"/>
            <a:ext cx="19363740" cy="7796472"/>
          </a:xfrm>
          <a:custGeom>
            <a:avLst/>
            <a:gdLst/>
            <a:ahLst/>
            <a:cxnLst/>
            <a:rect r="r" b="b" t="t" l="l"/>
            <a:pathLst>
              <a:path h="7796472" w="19363740">
                <a:moveTo>
                  <a:pt x="0" y="0"/>
                </a:moveTo>
                <a:lnTo>
                  <a:pt x="19363740" y="0"/>
                </a:lnTo>
                <a:lnTo>
                  <a:pt x="19363740" y="7796472"/>
                </a:lnTo>
                <a:lnTo>
                  <a:pt x="0" y="7796472"/>
                </a:lnTo>
                <a:lnTo>
                  <a:pt x="0" y="0"/>
                </a:lnTo>
                <a:close/>
              </a:path>
            </a:pathLst>
          </a:custGeom>
          <a:blipFill>
            <a:blip r:embed="rId3"/>
            <a:stretch>
              <a:fillRect l="0" t="-65576" r="0" b="0"/>
            </a:stretch>
          </a:blipFill>
        </p:spPr>
      </p:sp>
      <p:sp>
        <p:nvSpPr>
          <p:cNvPr name="AutoShape 6" id="6"/>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7" id="7"/>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1571878"/>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2216375">
            <a:off x="6338587" y="3332688"/>
            <a:ext cx="5936007" cy="5104966"/>
          </a:xfrm>
          <a:custGeom>
            <a:avLst/>
            <a:gdLst/>
            <a:ahLst/>
            <a:cxnLst/>
            <a:rect r="r" b="b" t="t" l="l"/>
            <a:pathLst>
              <a:path h="5104966" w="5936007">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29030" y="3304605"/>
            <a:ext cx="7229940" cy="3405924"/>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Thank you!</a:t>
            </a:r>
          </a:p>
        </p:txBody>
      </p:sp>
      <p:sp>
        <p:nvSpPr>
          <p:cNvPr name="Freeform 6" id="6"/>
          <p:cNvSpPr/>
          <p:nvPr/>
        </p:nvSpPr>
        <p:spPr>
          <a:xfrm flipH="false" flipV="false" rot="-7071524">
            <a:off x="3896019" y="6110207"/>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940469">
            <a:off x="12074896" y="3002691"/>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02305" y="6990300"/>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907953" y="781577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6975" y="820059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261551" y="1531976"/>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37535" y="3963658"/>
            <a:ext cx="1669640" cy="1897318"/>
          </a:xfrm>
          <a:custGeom>
            <a:avLst/>
            <a:gdLst/>
            <a:ahLst/>
            <a:cxnLst/>
            <a:rect r="r" b="b" t="t" l="l"/>
            <a:pathLst>
              <a:path h="1897318" w="1669640">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065121" y="630103"/>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141254" y="7815778"/>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0067815" y="828716"/>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7080354" y="3730884"/>
            <a:ext cx="3056045" cy="2979644"/>
          </a:xfrm>
          <a:custGeom>
            <a:avLst/>
            <a:gdLst/>
            <a:ahLst/>
            <a:cxnLst/>
            <a:rect r="r" b="b" t="t" l="l"/>
            <a:pathLst>
              <a:path h="2979644" w="3056045">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DAFrIyEiSeA</dc:identifier>
  <dcterms:modified xsi:type="dcterms:W3CDTF">2011-08-01T06:04:30Z</dcterms:modified>
  <cp:revision>1</cp:revision>
  <dc:title>Thesis defense</dc:title>
</cp:coreProperties>
</file>